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handoutMasterIdLst>
    <p:handoutMasterId r:id="rId10"/>
  </p:handout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  <p:sldId id="267" r:id="rId9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C53B9515-6295-4995-BF3F-D89E8F6D4EE1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B984A2B3-4232-45CA-B8D2-FAC18DF8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0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8BC4-E8A4-FE44-9A25-4DE0D5A4CB3F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8BC4-E8A4-FE44-9A25-4DE0D5A4CB3F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2EEE-D1B6-E845-8AF0-621FD4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8BC4-E8A4-FE44-9A25-4DE0D5A4CB3F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2EEE-D1B6-E845-8AF0-621FD4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9B8BC4-E8A4-FE44-9A25-4DE0D5A4CB3F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B02EEE-D1B6-E845-8AF0-621FD4E2F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8BC4-E8A4-FE44-9A25-4DE0D5A4CB3F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2EEE-D1B6-E845-8AF0-621FD4E2F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8BC4-E8A4-FE44-9A25-4DE0D5A4CB3F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2EEE-D1B6-E845-8AF0-621FD4E2F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2EEE-D1B6-E845-8AF0-621FD4E2F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8BC4-E8A4-FE44-9A25-4DE0D5A4CB3F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8BC4-E8A4-FE44-9A25-4DE0D5A4CB3F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2EEE-D1B6-E845-8AF0-621FD4E2F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8BC4-E8A4-FE44-9A25-4DE0D5A4CB3F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2EEE-D1B6-E845-8AF0-621FD4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9B8BC4-E8A4-FE44-9A25-4DE0D5A4CB3F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B02EEE-D1B6-E845-8AF0-621FD4E2F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8BC4-E8A4-FE44-9A25-4DE0D5A4CB3F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B02EEE-D1B6-E845-8AF0-621FD4E2F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9B8BC4-E8A4-FE44-9A25-4DE0D5A4CB3F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B02EEE-D1B6-E845-8AF0-621FD4E2F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543677" y="2042906"/>
            <a:ext cx="8305800" cy="1981200"/>
          </a:xfrm>
        </p:spPr>
        <p:txBody>
          <a:bodyPr>
            <a:noAutofit/>
          </a:bodyPr>
          <a:lstStyle/>
          <a:p>
            <a:pPr algn="ctr"/>
            <a:r>
              <a:rPr lang="en-US" sz="7000" dirty="0" smtClean="0">
                <a:solidFill>
                  <a:schemeClr val="tx1"/>
                </a:solidFill>
              </a:rPr>
              <a:t>What </a:t>
            </a:r>
            <a:r>
              <a:rPr lang="en-US" sz="7000" dirty="0" smtClean="0">
                <a:solidFill>
                  <a:schemeClr val="tx1"/>
                </a:solidFill>
              </a:rPr>
              <a:t>Makes </a:t>
            </a:r>
            <a:r>
              <a:rPr lang="en-US" sz="7000" dirty="0" smtClean="0">
                <a:solidFill>
                  <a:schemeClr val="tx1"/>
                </a:solidFill>
              </a:rPr>
              <a:t>a </a:t>
            </a:r>
            <a:r>
              <a:rPr lang="en-US" sz="7000" dirty="0" smtClean="0">
                <a:solidFill>
                  <a:schemeClr val="tx1"/>
                </a:solidFill>
              </a:rPr>
              <a:t>Good </a:t>
            </a:r>
            <a:r>
              <a:rPr lang="en-US" sz="7000" dirty="0">
                <a:solidFill>
                  <a:schemeClr val="tx1"/>
                </a:solidFill>
              </a:rPr>
              <a:t>T</a:t>
            </a:r>
            <a:r>
              <a:rPr lang="en-US" sz="7000" dirty="0" smtClean="0">
                <a:solidFill>
                  <a:schemeClr val="tx1"/>
                </a:solidFill>
              </a:rPr>
              <a:t>hesis Statement</a:t>
            </a:r>
            <a:r>
              <a:rPr lang="en-US" sz="7000" dirty="0" smtClean="0">
                <a:solidFill>
                  <a:schemeClr val="tx1"/>
                </a:solidFill>
              </a:rPr>
              <a:t>?</a:t>
            </a:r>
            <a:endParaRPr lang="en-US" sz="7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7059" y="6140824"/>
            <a:ext cx="76797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smtClean="0"/>
              <a:t>© Laura Torres   All rights reserved   www.lauratorres.com   </a:t>
            </a:r>
            <a:endParaRPr lang="en-US" sz="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383" y="388056"/>
            <a:ext cx="7751033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100" dirty="0" smtClean="0"/>
              <a:t>Clearly </a:t>
            </a:r>
            <a:r>
              <a:rPr lang="en-US" sz="5100" dirty="0" smtClean="0"/>
              <a:t>Defined Argument </a:t>
            </a:r>
            <a:endParaRPr lang="en-US" sz="5100" dirty="0"/>
          </a:p>
        </p:txBody>
      </p:sp>
      <p:sp>
        <p:nvSpPr>
          <p:cNvPr id="13" name="TextBox 12"/>
          <p:cNvSpPr txBox="1"/>
          <p:nvPr/>
        </p:nvSpPr>
        <p:spPr>
          <a:xfrm>
            <a:off x="920383" y="2144837"/>
            <a:ext cx="745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Poor: </a:t>
            </a:r>
            <a:r>
              <a:rPr lang="en-US" sz="2000" dirty="0" smtClean="0"/>
              <a:t>A controversial issue is whether elderly people should have driver’s licenses.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920383" y="2935853"/>
            <a:ext cx="745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Poor: </a:t>
            </a:r>
            <a:r>
              <a:rPr lang="en-US" sz="2000" dirty="0" smtClean="0"/>
              <a:t>Some people think that elderly people should take a driver’s test in order to keep their driver’s licenses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20383" y="3772539"/>
            <a:ext cx="7694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800000"/>
                </a:solidFill>
              </a:rPr>
              <a:t>Poor</a:t>
            </a:r>
            <a:r>
              <a:rPr lang="en-US" sz="2000" smtClean="0"/>
              <a:t>: I want to give my opinion about elderly people and driver’s licenses and all the controversy surrounding this issue.</a:t>
            </a:r>
            <a:endParaRPr lang="en-US" sz="2000"/>
          </a:p>
        </p:txBody>
      </p:sp>
      <p:sp>
        <p:nvSpPr>
          <p:cNvPr id="18" name="TextBox 17"/>
          <p:cNvSpPr txBox="1"/>
          <p:nvPr/>
        </p:nvSpPr>
        <p:spPr>
          <a:xfrm>
            <a:off x="920383" y="4788202"/>
            <a:ext cx="76943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00FF"/>
                </a:solidFill>
              </a:rPr>
              <a:t>Good: </a:t>
            </a:r>
            <a:r>
              <a:rPr lang="en-US" sz="2000" smtClean="0"/>
              <a:t>People over the age of 65 should be required to take a driver’s test every year to determine whether they are fit to hold a driver’s license.</a:t>
            </a:r>
            <a:endParaRPr lang="en-US" sz="200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803178" y="4788202"/>
          <a:ext cx="7811602" cy="10156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11602"/>
              </a:tblGrid>
              <a:tr h="10156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0" y="6211669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00" smtClean="0"/>
              <a:t>© Laura Torres   All rights reserved   www.lauratorres.com   </a:t>
            </a:r>
            <a:endParaRPr lang="en-US" sz="900"/>
          </a:p>
        </p:txBody>
      </p:sp>
      <p:sp>
        <p:nvSpPr>
          <p:cNvPr id="9" name="TextBox 8"/>
          <p:cNvSpPr txBox="1"/>
          <p:nvPr/>
        </p:nvSpPr>
        <p:spPr>
          <a:xfrm>
            <a:off x="920383" y="1265219"/>
            <a:ext cx="745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thesis statement should make it clear to the reader exactly what you are arguing. 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364" y="323247"/>
            <a:ext cx="826841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00" dirty="0" smtClean="0"/>
              <a:t>One </a:t>
            </a:r>
            <a:r>
              <a:rPr lang="en-US" sz="5100" dirty="0" smtClean="0"/>
              <a:t>Main </a:t>
            </a:r>
            <a:r>
              <a:rPr lang="en-US" sz="5100" dirty="0" smtClean="0"/>
              <a:t>Idea</a:t>
            </a:r>
            <a:endParaRPr lang="en-US" sz="5100" dirty="0"/>
          </a:p>
        </p:txBody>
      </p:sp>
      <p:sp>
        <p:nvSpPr>
          <p:cNvPr id="13" name="TextBox 12"/>
          <p:cNvSpPr txBox="1"/>
          <p:nvPr/>
        </p:nvSpPr>
        <p:spPr>
          <a:xfrm>
            <a:off x="920383" y="1818089"/>
            <a:ext cx="74558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Poor: </a:t>
            </a:r>
            <a:r>
              <a:rPr lang="en-US" sz="2000" dirty="0" smtClean="0"/>
              <a:t> Alcohol can impair people’s decision-making skills, sometimes leading to disastrous consequences, and it is also bad for your liver and other organs, so the drinking age should not be lowered.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0383" y="3440051"/>
            <a:ext cx="7455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Poor: </a:t>
            </a:r>
            <a:r>
              <a:rPr lang="en-US" sz="2000" dirty="0" smtClean="0"/>
              <a:t>Studies show that crime rates increase when alcohol is involved, so young people should not have access to alcohol, and also gun laws should be more restrictive.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20383" y="4870824"/>
            <a:ext cx="76943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00FF"/>
                </a:solidFill>
              </a:rPr>
              <a:t>Good: </a:t>
            </a:r>
            <a:r>
              <a:rPr lang="en-US" sz="2000" smtClean="0"/>
              <a:t>Since alcohol impairs decision-making skills, young people, whose brains are not yet fully formed, should not have access to it before they are 21 years old. </a:t>
            </a:r>
            <a:endParaRPr lang="en-US" sz="200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803178" y="4870824"/>
          <a:ext cx="7811602" cy="1126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11602"/>
              </a:tblGrid>
              <a:tr h="11260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0" y="6211669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00" smtClean="0"/>
              <a:t>© Laura Torres   All rights reserved   www.lauratorres.com   </a:t>
            </a:r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1" y="106994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thesis statement should have one main idea.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8355" y="323247"/>
            <a:ext cx="5821801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100" dirty="0" smtClean="0"/>
              <a:t>Uses Specific Terms</a:t>
            </a:r>
            <a:endParaRPr lang="en-US" sz="5100" dirty="0"/>
          </a:p>
        </p:txBody>
      </p:sp>
      <p:sp>
        <p:nvSpPr>
          <p:cNvPr id="13" name="TextBox 12"/>
          <p:cNvSpPr txBox="1"/>
          <p:nvPr/>
        </p:nvSpPr>
        <p:spPr>
          <a:xfrm>
            <a:off x="920383" y="2031999"/>
            <a:ext cx="7455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800000"/>
                </a:solidFill>
              </a:rPr>
              <a:t>Poor: </a:t>
            </a:r>
            <a:r>
              <a:rPr lang="en-US" sz="2000" smtClean="0"/>
              <a:t>Diversity is good for our country.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0383" y="3000478"/>
            <a:ext cx="745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800000"/>
                </a:solidFill>
              </a:rPr>
              <a:t>Poor: </a:t>
            </a:r>
            <a:r>
              <a:rPr lang="en-US" sz="2000" smtClean="0"/>
              <a:t>The workplace should embrace diversity and value what people can learn from differences.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20383" y="4550011"/>
            <a:ext cx="76943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00FF"/>
                </a:solidFill>
              </a:rPr>
              <a:t>Good: </a:t>
            </a:r>
            <a:r>
              <a:rPr lang="en-US" sz="2000" smtClean="0"/>
              <a:t>Employers with a broad customer base should strive to employ people from a variety of ethnic backgrounds in order to better understand and meet their customers’ needs.</a:t>
            </a:r>
            <a:endParaRPr lang="en-US" sz="200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710995"/>
              </p:ext>
            </p:extLst>
          </p:nvPr>
        </p:nvGraphicFramePr>
        <p:xfrm>
          <a:off x="747058" y="4550011"/>
          <a:ext cx="7867722" cy="1159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67722"/>
              </a:tblGrid>
              <a:tr h="11593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0" y="617742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00" smtClean="0"/>
              <a:t>© Laura Torres   All rights reserved   www.lauratorres.com   </a:t>
            </a:r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1" y="106994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thesis statement should use terms that are specific to one topic.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06377"/>
            <a:ext cx="913375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00" dirty="0" smtClean="0"/>
              <a:t> Interesting and </a:t>
            </a:r>
            <a:r>
              <a:rPr lang="en-US" sz="5100" dirty="0" smtClean="0"/>
              <a:t>Engaging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920383" y="2665619"/>
            <a:ext cx="745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800000"/>
                </a:solidFill>
              </a:rPr>
              <a:t>Poor: </a:t>
            </a:r>
            <a:r>
              <a:rPr lang="en-US" sz="2000" smtClean="0"/>
              <a:t>There are many similarities and differences between siblings.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0383" y="3600643"/>
            <a:ext cx="7455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800000"/>
                </a:solidFill>
              </a:rPr>
              <a:t>Poor: </a:t>
            </a:r>
            <a:r>
              <a:rPr lang="en-US" sz="2000" smtClean="0"/>
              <a:t>Birth order can affect personality.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20383" y="4550011"/>
            <a:ext cx="7694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00FF"/>
                </a:solidFill>
              </a:rPr>
              <a:t>Good: </a:t>
            </a:r>
            <a:r>
              <a:rPr lang="en-US" sz="2000" smtClean="0"/>
              <a:t>First-born children display better leadership skills and have greater financial success than their siblings.</a:t>
            </a:r>
            <a:endParaRPr lang="en-US" sz="200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806824" y="4452471"/>
          <a:ext cx="7569445" cy="941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9445"/>
              </a:tblGrid>
              <a:tr h="9412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0" y="6260353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00" smtClean="0"/>
              <a:t>© Laura Torres   All rights reserved   www.lauratorres.com   </a:t>
            </a:r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-10243" y="147170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thesis statement should create an argument so the reader is interested and wants to continue reading the essay.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6262"/>
            <a:ext cx="9144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00" dirty="0" smtClean="0"/>
              <a:t> Can be supported by research</a:t>
            </a:r>
            <a:endParaRPr lang="en-US" sz="4700" dirty="0"/>
          </a:p>
        </p:txBody>
      </p:sp>
      <p:sp>
        <p:nvSpPr>
          <p:cNvPr id="13" name="TextBox 12"/>
          <p:cNvSpPr txBox="1"/>
          <p:nvPr/>
        </p:nvSpPr>
        <p:spPr>
          <a:xfrm>
            <a:off x="920383" y="2232054"/>
            <a:ext cx="7455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800000"/>
                </a:solidFill>
              </a:rPr>
              <a:t>Poor: </a:t>
            </a:r>
            <a:r>
              <a:rPr lang="en-US" sz="2000" smtClean="0"/>
              <a:t> Media images are the reason girls develop eating disorders.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0383" y="3000478"/>
            <a:ext cx="745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800000"/>
                </a:solidFill>
              </a:rPr>
              <a:t>Poor: </a:t>
            </a:r>
            <a:r>
              <a:rPr lang="en-US" sz="2000" smtClean="0"/>
              <a:t>Any girl who has body issues will develop an eating disorder.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20383" y="4550011"/>
            <a:ext cx="76943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00FF"/>
                </a:solidFill>
              </a:rPr>
              <a:t>Good: </a:t>
            </a:r>
            <a:r>
              <a:rPr lang="en-US" sz="2000" smtClean="0"/>
              <a:t>Although researchers believe that the cause of eating disorders is complicated, media images of ultra-thin, perfect-looking women are one of the contributing factors.</a:t>
            </a:r>
            <a:endParaRPr lang="en-US" sz="200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803178" y="4550011"/>
          <a:ext cx="7811602" cy="1118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11602"/>
              </a:tblGrid>
              <a:tr h="11185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0" y="6211669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00" smtClean="0"/>
              <a:t>© Laura Torres   All rights reserved   www.lauratorres.com   </a:t>
            </a:r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1" y="116692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thesis statement should be able to be supported by research instead of just the author’s opinion.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6821"/>
            <a:ext cx="9144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00" dirty="0" smtClean="0"/>
              <a:t> </a:t>
            </a:r>
            <a:r>
              <a:rPr lang="en-US" sz="5100" dirty="0" smtClean="0"/>
              <a:t>Tips</a:t>
            </a:r>
            <a:endParaRPr lang="en-US" sz="4700" dirty="0"/>
          </a:p>
        </p:txBody>
      </p:sp>
      <p:sp>
        <p:nvSpPr>
          <p:cNvPr id="13" name="TextBox 12"/>
          <p:cNvSpPr txBox="1"/>
          <p:nvPr/>
        </p:nvSpPr>
        <p:spPr>
          <a:xfrm>
            <a:off x="249382" y="1428366"/>
            <a:ext cx="867294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300" dirty="0" smtClean="0"/>
              <a:t>- Make sure your thesis fits the scope of your paper. If you have two or three pages, you’ll want a narrow topic that you can cover adequately.</a:t>
            </a:r>
          </a:p>
          <a:p>
            <a:endParaRPr lang="en-US" sz="2300" dirty="0" smtClean="0"/>
          </a:p>
          <a:p>
            <a:pPr>
              <a:buFontTx/>
              <a:buChar char="-"/>
            </a:pPr>
            <a:r>
              <a:rPr lang="en-US" sz="2300" dirty="0" smtClean="0"/>
              <a:t> Do not start your thesis statement with “I believe....” or “In my opinion....” This weakens your writing.</a:t>
            </a:r>
          </a:p>
          <a:p>
            <a:pPr>
              <a:buFontTx/>
              <a:buChar char="-"/>
            </a:pPr>
            <a:endParaRPr lang="en-US" sz="2300" dirty="0" smtClean="0"/>
          </a:p>
          <a:p>
            <a:pPr>
              <a:buFontTx/>
              <a:buChar char="-"/>
            </a:pPr>
            <a:r>
              <a:rPr lang="en-US" sz="2300" dirty="0" smtClean="0"/>
              <a:t> Do not “announce” your topic, for example, “In this paper I will be discussing....”</a:t>
            </a:r>
          </a:p>
          <a:p>
            <a:pPr>
              <a:buFontTx/>
              <a:buChar char="-"/>
            </a:pPr>
            <a:endParaRPr lang="en-US" sz="2300" dirty="0" smtClean="0"/>
          </a:p>
          <a:p>
            <a:pPr>
              <a:buFontTx/>
              <a:buChar char="-"/>
            </a:pPr>
            <a:r>
              <a:rPr lang="en-US" sz="2300" dirty="0" smtClean="0"/>
              <a:t> Make sure your thesis is not just a statement of fact, for example, “An eating disorder </a:t>
            </a:r>
            <a:r>
              <a:rPr lang="en-US" sz="2300" dirty="0" smtClean="0"/>
              <a:t>can lead to death</a:t>
            </a:r>
            <a:r>
              <a:rPr lang="en-US" sz="2300" dirty="0" smtClean="0"/>
              <a:t>.”</a:t>
            </a:r>
            <a:endParaRPr lang="en-US" sz="23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86000" y="6188242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00" smtClean="0"/>
              <a:t>© Laura Torres   All rights reserved   www.lauratorres.com   </a:t>
            </a:r>
            <a:endParaRPr lang="en-US" sz="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1457884"/>
            <a:ext cx="785552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 will have a quiz on Monday, August 17, 2015.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There is only one question.  </a:t>
            </a:r>
          </a:p>
          <a:p>
            <a:pPr algn="ctr"/>
            <a:r>
              <a:rPr lang="en-US" sz="2400" dirty="0" smtClean="0"/>
              <a:t>What makes a good thesis statement? List five attributes.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1.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2.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3.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4.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5. </a:t>
            </a:r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226262"/>
            <a:ext cx="9144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00" dirty="0" smtClean="0"/>
              <a:t> </a:t>
            </a:r>
            <a:r>
              <a:rPr lang="en-US" sz="5100" dirty="0" smtClean="0"/>
              <a:t>Quiz </a:t>
            </a:r>
            <a:endParaRPr lang="en-US" sz="4700" dirty="0"/>
          </a:p>
        </p:txBody>
      </p:sp>
    </p:spTree>
    <p:extLst>
      <p:ext uri="{BB962C8B-B14F-4D97-AF65-F5344CB8AC3E}">
        <p14:creationId xmlns:p14="http://schemas.microsoft.com/office/powerpoint/2010/main" val="4264285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181</TotalTime>
  <Words>629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What Makes a Good Thesis Statement?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good thesis statement?</dc:title>
  <dc:creator>Laura  Torres</dc:creator>
  <cp:lastModifiedBy>Sarah Page</cp:lastModifiedBy>
  <cp:revision>18</cp:revision>
  <cp:lastPrinted>2015-08-07T16:31:41Z</cp:lastPrinted>
  <dcterms:created xsi:type="dcterms:W3CDTF">2012-10-26T17:36:52Z</dcterms:created>
  <dcterms:modified xsi:type="dcterms:W3CDTF">2015-08-07T17:16:12Z</dcterms:modified>
</cp:coreProperties>
</file>